
<file path=[Content_Types].xml><?xml version="1.0" encoding="utf-8"?>
<Types xmlns="http://schemas.openxmlformats.org/package/2006/content-types"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gsoft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image" Target="../media/image2.jpeg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100000" l="0" r="876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6" r="7244"/>
          <a:stretch>
            <a:fillRect/>
          </a:stretch>
        </p:blipFill>
        <p:spPr>
          <a:xfrm>
            <a:off x="0" y="-371476"/>
            <a:ext cx="4061552" cy="722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7574" y="1357312"/>
            <a:ext cx="7500939" cy="17811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7574" y="3316288"/>
            <a:ext cx="7500939" cy="6270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 hasCustomPrompt="1"/>
          </p:nvPr>
        </p:nvSpPr>
        <p:spPr>
          <a:xfrm>
            <a:off x="839559" y="561968"/>
            <a:ext cx="10512884" cy="56894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 smtClean="0"/>
              <a:t>第单击此处编辑母版文本样式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992567"/>
            <a:ext cx="8809198" cy="16497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75224"/>
            <a:ext cx="8809198" cy="5892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等腰三角形 14"/>
          <p:cNvSpPr/>
          <p:nvPr>
            <p:custDataLst>
              <p:tags r:id="rId2"/>
            </p:custDataLst>
          </p:nvPr>
        </p:nvSpPr>
        <p:spPr>
          <a:xfrm rot="18210217">
            <a:off x="9156724" y="2845041"/>
            <a:ext cx="53571" cy="14605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760" kern="0">
              <a:solidFill>
                <a:srgbClr val="FFC20F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7" name="Straight Connector 13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 flipH="1">
            <a:off x="-2" y="3716275"/>
            <a:ext cx="9686402" cy="0"/>
          </a:xfrm>
          <a:prstGeom prst="line">
            <a:avLst/>
          </a:prstGeom>
          <a:noFill/>
          <a:ln w="19050" cap="sq" algn="ctr">
            <a:solidFill>
              <a:schemeClr val="accent1"/>
            </a:solidFill>
            <a:miter lim="800000"/>
            <a:head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组合 27"/>
          <p:cNvGrpSpPr/>
          <p:nvPr/>
        </p:nvGrpSpPr>
        <p:grpSpPr>
          <a:xfrm>
            <a:off x="9514122" y="1814268"/>
            <a:ext cx="1668742" cy="1960954"/>
            <a:chOff x="3927710" y="3745341"/>
            <a:chExt cx="1284701" cy="1509664"/>
          </a:xfrm>
        </p:grpSpPr>
        <p:sp>
          <p:nvSpPr>
            <p:cNvPr id="18" name="等腰三角形 17"/>
            <p:cNvSpPr/>
            <p:nvPr>
              <p:custDataLst>
                <p:tags r:id="rId4"/>
              </p:custDataLst>
            </p:nvPr>
          </p:nvSpPr>
          <p:spPr>
            <a:xfrm rot="9233090">
              <a:off x="4575312" y="4057353"/>
              <a:ext cx="153306" cy="132318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19" name="等腰三角形 18"/>
            <p:cNvSpPr/>
            <p:nvPr>
              <p:custDataLst>
                <p:tags r:id="rId5"/>
              </p:custDataLst>
            </p:nvPr>
          </p:nvSpPr>
          <p:spPr>
            <a:xfrm rot="15569576">
              <a:off x="4256975" y="4522173"/>
              <a:ext cx="228134" cy="19710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6"/>
              </p:custDataLst>
            </p:nvPr>
          </p:nvSpPr>
          <p:spPr>
            <a:xfrm rot="21371394">
              <a:off x="4009820" y="3745341"/>
              <a:ext cx="153306" cy="132318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1" name="等腰三角形 20"/>
            <p:cNvSpPr/>
            <p:nvPr>
              <p:custDataLst>
                <p:tags r:id="rId7"/>
              </p:custDataLst>
            </p:nvPr>
          </p:nvSpPr>
          <p:spPr>
            <a:xfrm rot="12912161">
              <a:off x="4463218" y="4706570"/>
              <a:ext cx="542959" cy="469044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2" name="等腰三角形 21"/>
            <p:cNvSpPr/>
            <p:nvPr>
              <p:custDataLst>
                <p:tags r:id="rId8"/>
              </p:custDataLst>
            </p:nvPr>
          </p:nvSpPr>
          <p:spPr>
            <a:xfrm rot="12912161">
              <a:off x="4387477" y="4671894"/>
              <a:ext cx="676190" cy="583111"/>
            </a:xfrm>
            <a:prstGeom prst="triangle">
              <a:avLst/>
            </a:prstGeom>
            <a:noFill/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3" name="椭圆 22"/>
            <p:cNvSpPr/>
            <p:nvPr>
              <p:custDataLst>
                <p:tags r:id="rId9"/>
              </p:custDataLst>
            </p:nvPr>
          </p:nvSpPr>
          <p:spPr>
            <a:xfrm rot="9110320">
              <a:off x="5146708" y="4881777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4" name="椭圆 23"/>
            <p:cNvSpPr/>
            <p:nvPr>
              <p:custDataLst>
                <p:tags r:id="rId10"/>
              </p:custDataLst>
            </p:nvPr>
          </p:nvSpPr>
          <p:spPr>
            <a:xfrm rot="9110320">
              <a:off x="4520708" y="5171051"/>
              <a:ext cx="66615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5" name="椭圆 24"/>
            <p:cNvSpPr/>
            <p:nvPr>
              <p:custDataLst>
                <p:tags r:id="rId11"/>
              </p:custDataLst>
            </p:nvPr>
          </p:nvSpPr>
          <p:spPr>
            <a:xfrm rot="9110320">
              <a:off x="4588235" y="4502162"/>
              <a:ext cx="65703" cy="6661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FFF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12"/>
              </p:custDataLst>
            </p:nvPr>
          </p:nvSpPr>
          <p:spPr>
            <a:xfrm rot="18210217">
              <a:off x="3922691" y="3945058"/>
              <a:ext cx="73003" cy="62965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  <p:sp>
          <p:nvSpPr>
            <p:cNvPr id="27" name="等腰三角形 26"/>
            <p:cNvSpPr/>
            <p:nvPr>
              <p:custDataLst>
                <p:tags r:id="rId13"/>
              </p:custDataLst>
            </p:nvPr>
          </p:nvSpPr>
          <p:spPr>
            <a:xfrm rot="8748521">
              <a:off x="3980619" y="4038265"/>
              <a:ext cx="73915" cy="62965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035" kern="0">
                <a:solidFill>
                  <a:srgbClr val="FFC20F"/>
                </a:solidFill>
                <a:latin typeface="Calibri" panose="020F0502020204030204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24800"/>
            <a:ext cx="10515600" cy="842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84275" y="2318171"/>
            <a:ext cx="3226224" cy="2515417"/>
          </a:xfrm>
          <a:custGeom>
            <a:avLst/>
            <a:gdLst>
              <a:gd name="connsiteX0" fmla="*/ 0 w 7191902"/>
              <a:gd name="connsiteY0" fmla="*/ 2252972 h 2252972"/>
              <a:gd name="connsiteX1" fmla="*/ 3595951 w 7191902"/>
              <a:gd name="connsiteY1" fmla="*/ 0 h 2252972"/>
              <a:gd name="connsiteX2" fmla="*/ 7191902 w 7191902"/>
              <a:gd name="connsiteY2" fmla="*/ 2252972 h 2252972"/>
              <a:gd name="connsiteX3" fmla="*/ 0 w 7191902"/>
              <a:gd name="connsiteY3" fmla="*/ 2252972 h 2252972"/>
              <a:gd name="connsiteX0-1" fmla="*/ 0 w 7262241"/>
              <a:gd name="connsiteY0-2" fmla="*/ 2252972 h 2252972"/>
              <a:gd name="connsiteX1-3" fmla="*/ 3595951 w 7262241"/>
              <a:gd name="connsiteY1-4" fmla="*/ 0 h 2252972"/>
              <a:gd name="connsiteX2-5" fmla="*/ 7262241 w 7262241"/>
              <a:gd name="connsiteY2-6" fmla="*/ 2141 h 2252972"/>
              <a:gd name="connsiteX3-7" fmla="*/ 0 w 7262241"/>
              <a:gd name="connsiteY3-8" fmla="*/ 2252972 h 2252972"/>
              <a:gd name="connsiteX0-9" fmla="*/ 1784941 w 3666290"/>
              <a:gd name="connsiteY0-10" fmla="*/ 2305725 h 2305725"/>
              <a:gd name="connsiteX1-11" fmla="*/ 0 w 3666290"/>
              <a:gd name="connsiteY1-12" fmla="*/ 0 h 2305725"/>
              <a:gd name="connsiteX2-13" fmla="*/ 3666290 w 3666290"/>
              <a:gd name="connsiteY2-14" fmla="*/ 2141 h 2305725"/>
              <a:gd name="connsiteX3-15" fmla="*/ 1784941 w 3666290"/>
              <a:gd name="connsiteY3-16" fmla="*/ 2305725 h 2305725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3666290" h="2305725">
                <a:moveTo>
                  <a:pt x="1784941" y="2305725"/>
                </a:moveTo>
                <a:lnTo>
                  <a:pt x="0" y="0"/>
                </a:lnTo>
                <a:lnTo>
                  <a:pt x="3666290" y="2141"/>
                </a:lnTo>
                <a:lnTo>
                  <a:pt x="1784941" y="2305725"/>
                </a:lnTo>
                <a:close/>
              </a:path>
            </a:pathLst>
          </a:custGeom>
          <a:solidFill>
            <a:schemeClr val="accent1"/>
          </a:solidFill>
        </p:spPr>
        <p:txBody>
          <a:bodyPr tIns="0" bIns="720000">
            <a:noAutofit/>
          </a:bodyPr>
          <a:lstStyle>
            <a:lvl1pPr algn="ctr">
              <a:defRPr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 smtClean="0"/>
              <a:t>编辑</a:t>
            </a:r>
            <a:br>
              <a:rPr lang="en-US" altLang="zh-CN" dirty="0" smtClean="0"/>
            </a:br>
            <a:r>
              <a:rPr lang="zh-CN" altLang="en-US" dirty="0" smtClean="0"/>
              <a:t>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  <p:sp>
        <p:nvSpPr>
          <p:cNvPr id="19" name="直角三角形 18"/>
          <p:cNvSpPr/>
          <p:nvPr>
            <p:custDataLst>
              <p:tags r:id="rId3"/>
            </p:custDataLst>
          </p:nvPr>
        </p:nvSpPr>
        <p:spPr>
          <a:xfrm rot="20063428">
            <a:off x="3491950" y="3717504"/>
            <a:ext cx="484315" cy="20853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0" name="直角三角形 19"/>
          <p:cNvSpPr/>
          <p:nvPr>
            <p:custDataLst>
              <p:tags r:id="rId4"/>
            </p:custDataLst>
          </p:nvPr>
        </p:nvSpPr>
        <p:spPr>
          <a:xfrm rot="7409929">
            <a:off x="4899236" y="3954358"/>
            <a:ext cx="230543" cy="23253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1" name="直角三角形 20"/>
          <p:cNvSpPr/>
          <p:nvPr>
            <p:custDataLst>
              <p:tags r:id="rId5"/>
            </p:custDataLst>
          </p:nvPr>
        </p:nvSpPr>
        <p:spPr>
          <a:xfrm rot="17352356">
            <a:off x="4548087" y="4617952"/>
            <a:ext cx="152304" cy="15403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2" name="直角三角形 21"/>
          <p:cNvSpPr/>
          <p:nvPr>
            <p:custDataLst>
              <p:tags r:id="rId6"/>
            </p:custDataLst>
          </p:nvPr>
        </p:nvSpPr>
        <p:spPr>
          <a:xfrm rot="17352356">
            <a:off x="4055630" y="4800740"/>
            <a:ext cx="78238" cy="6072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3" name="直角三角形 22"/>
          <p:cNvSpPr/>
          <p:nvPr>
            <p:custDataLst>
              <p:tags r:id="rId7"/>
            </p:custDataLst>
          </p:nvPr>
        </p:nvSpPr>
        <p:spPr>
          <a:xfrm rot="11413207">
            <a:off x="7292978" y="4455035"/>
            <a:ext cx="216238" cy="1084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4" name="直角三角形 23"/>
          <p:cNvSpPr/>
          <p:nvPr>
            <p:custDataLst>
              <p:tags r:id="rId8"/>
            </p:custDataLst>
          </p:nvPr>
        </p:nvSpPr>
        <p:spPr>
          <a:xfrm rot="18287289">
            <a:off x="6993921" y="4010773"/>
            <a:ext cx="152304" cy="235494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5" name="直角三角形 24"/>
          <p:cNvSpPr/>
          <p:nvPr>
            <p:custDataLst>
              <p:tags r:id="rId9"/>
            </p:custDataLst>
          </p:nvPr>
        </p:nvSpPr>
        <p:spPr>
          <a:xfrm rot="16200000">
            <a:off x="8688337" y="2295557"/>
            <a:ext cx="90756" cy="2340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sp>
        <p:nvSpPr>
          <p:cNvPr id="26" name="直角三角形 25"/>
          <p:cNvSpPr/>
          <p:nvPr>
            <p:custDataLst>
              <p:tags r:id="rId10"/>
            </p:custDataLst>
          </p:nvPr>
        </p:nvSpPr>
        <p:spPr>
          <a:xfrm rot="16200000">
            <a:off x="7954038" y="1808878"/>
            <a:ext cx="43814" cy="112563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35"/>
          </a:p>
        </p:txBody>
      </p:sp>
      <p:cxnSp>
        <p:nvCxnSpPr>
          <p:cNvPr id="27" name="直接连接符 26"/>
          <p:cNvCxnSpPr/>
          <p:nvPr>
            <p:custDataLst>
              <p:tags r:id="rId11"/>
            </p:custDataLst>
          </p:nvPr>
        </p:nvCxnSpPr>
        <p:spPr>
          <a:xfrm flipV="1">
            <a:off x="4150290" y="4120175"/>
            <a:ext cx="667971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>
            <p:custDataLst>
              <p:tags r:id="rId12"/>
            </p:custDataLst>
          </p:nvPr>
        </p:nvCxnSpPr>
        <p:spPr>
          <a:xfrm flipV="1">
            <a:off x="3886657" y="4130606"/>
            <a:ext cx="1162655" cy="51220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3"/>
            </p:custDataLst>
          </p:nvPr>
        </p:nvCxnSpPr>
        <p:spPr>
          <a:xfrm flipV="1">
            <a:off x="7210222" y="1952786"/>
            <a:ext cx="669453" cy="29417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>
            <p:custDataLst>
              <p:tags r:id="rId14"/>
            </p:custDataLst>
          </p:nvPr>
        </p:nvCxnSpPr>
        <p:spPr>
          <a:xfrm flipV="1">
            <a:off x="7550873" y="1753538"/>
            <a:ext cx="1162655" cy="51324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" y="-1"/>
            <a:ext cx="12186116" cy="68613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 rot="10800000">
            <a:off x="10448926" y="6088714"/>
            <a:ext cx="1743074" cy="766858"/>
            <a:chOff x="1" y="0"/>
            <a:chExt cx="1743074" cy="766858"/>
          </a:xfrm>
        </p:grpSpPr>
        <p:sp>
          <p:nvSpPr>
            <p:cNvPr id="15" name="等腰三角形 6"/>
            <p:cNvSpPr/>
            <p:nvPr/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/>
        </p:nvGrpSpPr>
        <p:grpSpPr>
          <a:xfrm>
            <a:off x="1" y="0"/>
            <a:ext cx="1743074" cy="766858"/>
            <a:chOff x="1" y="0"/>
            <a:chExt cx="1743074" cy="766858"/>
          </a:xfrm>
        </p:grpSpPr>
        <p:sp>
          <p:nvSpPr>
            <p:cNvPr id="7" name="等腰三角形 6"/>
            <p:cNvSpPr/>
            <p:nvPr/>
          </p:nvSpPr>
          <p:spPr>
            <a:xfrm>
              <a:off x="1" y="0"/>
              <a:ext cx="1567542" cy="672445"/>
            </a:xfrm>
            <a:custGeom>
              <a:avLst/>
              <a:gdLst>
                <a:gd name="connsiteX0" fmla="*/ 0 w 2081784"/>
                <a:gd name="connsiteY0" fmla="*/ 1024128 h 1024128"/>
                <a:gd name="connsiteX1" fmla="*/ 1040892 w 2081784"/>
                <a:gd name="connsiteY1" fmla="*/ 0 h 1024128"/>
                <a:gd name="connsiteX2" fmla="*/ 2081784 w 2081784"/>
                <a:gd name="connsiteY2" fmla="*/ 1024128 h 1024128"/>
                <a:gd name="connsiteX3" fmla="*/ 0 w 2081784"/>
                <a:gd name="connsiteY3" fmla="*/ 1024128 h 1024128"/>
                <a:gd name="connsiteX0-1" fmla="*/ 1524 w 2083308"/>
                <a:gd name="connsiteY0-2" fmla="*/ 1115568 h 1115568"/>
                <a:gd name="connsiteX1-3" fmla="*/ 0 w 2083308"/>
                <a:gd name="connsiteY1-4" fmla="*/ 0 h 1115568"/>
                <a:gd name="connsiteX2-5" fmla="*/ 2083308 w 2083308"/>
                <a:gd name="connsiteY2-6" fmla="*/ 1115568 h 1115568"/>
                <a:gd name="connsiteX3-7" fmla="*/ 1524 w 2083308"/>
                <a:gd name="connsiteY3-8" fmla="*/ 1115568 h 1115568"/>
                <a:gd name="connsiteX0-9" fmla="*/ 1524 w 2394204"/>
                <a:gd name="connsiteY0-10" fmla="*/ 1115568 h 1115568"/>
                <a:gd name="connsiteX1-11" fmla="*/ 0 w 2394204"/>
                <a:gd name="connsiteY1-12" fmla="*/ 0 h 1115568"/>
                <a:gd name="connsiteX2-13" fmla="*/ 2394204 w 2394204"/>
                <a:gd name="connsiteY2-14" fmla="*/ 128016 h 1115568"/>
                <a:gd name="connsiteX3-15" fmla="*/ 1524 w 2394204"/>
                <a:gd name="connsiteY3-16" fmla="*/ 1115568 h 1115568"/>
                <a:gd name="connsiteX0-17" fmla="*/ 0 w 2392680"/>
                <a:gd name="connsiteY0-18" fmla="*/ 987552 h 987552"/>
                <a:gd name="connsiteX1-19" fmla="*/ 16764 w 2392680"/>
                <a:gd name="connsiteY1-20" fmla="*/ 18288 h 987552"/>
                <a:gd name="connsiteX2-21" fmla="*/ 2392680 w 2392680"/>
                <a:gd name="connsiteY2-22" fmla="*/ 0 h 987552"/>
                <a:gd name="connsiteX3-23" fmla="*/ 0 w 2392680"/>
                <a:gd name="connsiteY3-24" fmla="*/ 987552 h 987552"/>
                <a:gd name="connsiteX0-25" fmla="*/ 0 w 2392680"/>
                <a:gd name="connsiteY0-26" fmla="*/ 1032764 h 1032764"/>
                <a:gd name="connsiteX1-27" fmla="*/ 4064 w 2392680"/>
                <a:gd name="connsiteY1-28" fmla="*/ 0 h 1032764"/>
                <a:gd name="connsiteX2-29" fmla="*/ 2392680 w 2392680"/>
                <a:gd name="connsiteY2-30" fmla="*/ 45212 h 1032764"/>
                <a:gd name="connsiteX3-31" fmla="*/ 0 w 2392680"/>
                <a:gd name="connsiteY3-32" fmla="*/ 1032764 h 1032764"/>
                <a:gd name="connsiteX0-33" fmla="*/ 0 w 2373630"/>
                <a:gd name="connsiteY0-34" fmla="*/ 1032764 h 1032764"/>
                <a:gd name="connsiteX1-35" fmla="*/ 4064 w 2373630"/>
                <a:gd name="connsiteY1-36" fmla="*/ 0 h 1032764"/>
                <a:gd name="connsiteX2-37" fmla="*/ 2373630 w 2373630"/>
                <a:gd name="connsiteY2-38" fmla="*/ 762 h 1032764"/>
                <a:gd name="connsiteX3-39" fmla="*/ 0 w 2373630"/>
                <a:gd name="connsiteY3-40" fmla="*/ 1032764 h 1032764"/>
                <a:gd name="connsiteX0-41" fmla="*/ 15060 w 2388690"/>
                <a:gd name="connsiteY0-42" fmla="*/ 1032764 h 1032764"/>
                <a:gd name="connsiteX1-43" fmla="*/ 74 w 2388690"/>
                <a:gd name="connsiteY1-44" fmla="*/ 0 h 1032764"/>
                <a:gd name="connsiteX2-45" fmla="*/ 2388690 w 2388690"/>
                <a:gd name="connsiteY2-46" fmla="*/ 762 h 1032764"/>
                <a:gd name="connsiteX3-47" fmla="*/ 15060 w 2388690"/>
                <a:gd name="connsiteY3-48" fmla="*/ 1032764 h 1032764"/>
                <a:gd name="connsiteX0-49" fmla="*/ 15060 w 2388690"/>
                <a:gd name="connsiteY0-50" fmla="*/ 1032764 h 1032764"/>
                <a:gd name="connsiteX1-51" fmla="*/ 74 w 2388690"/>
                <a:gd name="connsiteY1-52" fmla="*/ 0 h 1032764"/>
                <a:gd name="connsiteX2-53" fmla="*/ 2388690 w 2388690"/>
                <a:gd name="connsiteY2-54" fmla="*/ 762 h 1032764"/>
                <a:gd name="connsiteX3-55" fmla="*/ 15060 w 2388690"/>
                <a:gd name="connsiteY3-56" fmla="*/ 1032764 h 1032764"/>
                <a:gd name="connsiteX0-57" fmla="*/ 8748 w 2388728"/>
                <a:gd name="connsiteY0-58" fmla="*/ 1026414 h 1026414"/>
                <a:gd name="connsiteX1-59" fmla="*/ 112 w 2388728"/>
                <a:gd name="connsiteY1-60" fmla="*/ 0 h 1026414"/>
                <a:gd name="connsiteX2-61" fmla="*/ 2388728 w 2388728"/>
                <a:gd name="connsiteY2-62" fmla="*/ 762 h 1026414"/>
                <a:gd name="connsiteX3-63" fmla="*/ 8748 w 2388728"/>
                <a:gd name="connsiteY3-64" fmla="*/ 1026414 h 1026414"/>
                <a:gd name="connsiteX0-65" fmla="*/ 8748 w 2388728"/>
                <a:gd name="connsiteY0-66" fmla="*/ 1026414 h 1026414"/>
                <a:gd name="connsiteX1-67" fmla="*/ 112 w 2388728"/>
                <a:gd name="connsiteY1-68" fmla="*/ 0 h 1026414"/>
                <a:gd name="connsiteX2-69" fmla="*/ 2388728 w 2388728"/>
                <a:gd name="connsiteY2-70" fmla="*/ 762 h 1026414"/>
                <a:gd name="connsiteX3-71" fmla="*/ 8748 w 2388728"/>
                <a:gd name="connsiteY3-72" fmla="*/ 1026414 h 1026414"/>
                <a:gd name="connsiteX0-73" fmla="*/ 0 w 2392680"/>
                <a:gd name="connsiteY0-74" fmla="*/ 1026414 h 1026414"/>
                <a:gd name="connsiteX1-75" fmla="*/ 4064 w 2392680"/>
                <a:gd name="connsiteY1-76" fmla="*/ 0 h 1026414"/>
                <a:gd name="connsiteX2-77" fmla="*/ 2392680 w 2392680"/>
                <a:gd name="connsiteY2-78" fmla="*/ 762 h 1026414"/>
                <a:gd name="connsiteX3-79" fmla="*/ 0 w 2392680"/>
                <a:gd name="connsiteY3-80" fmla="*/ 1026414 h 1026414"/>
              </a:gdLst>
              <a:ahLst/>
              <a:cxnLst>
                <a:cxn ang="0">
                  <a:pos x="connsiteX0-73" y="connsiteY0-74"/>
                </a:cxn>
                <a:cxn ang="0">
                  <a:pos x="connsiteX1-75" y="connsiteY1-76"/>
                </a:cxn>
                <a:cxn ang="0">
                  <a:pos x="connsiteX2-77" y="connsiteY2-78"/>
                </a:cxn>
                <a:cxn ang="0">
                  <a:pos x="connsiteX3-79" y="connsiteY3-80"/>
                </a:cxn>
              </a:cxnLst>
              <a:rect l="l" t="t" r="r" b="b"/>
              <a:pathLst>
                <a:path w="2392680" h="1026414">
                  <a:moveTo>
                    <a:pt x="0" y="1026414"/>
                  </a:moveTo>
                  <a:cubicBezTo>
                    <a:pt x="1355" y="682159"/>
                    <a:pt x="2709" y="344255"/>
                    <a:pt x="4064" y="0"/>
                  </a:cubicBezTo>
                  <a:lnTo>
                    <a:pt x="2392680" y="762"/>
                  </a:lnTo>
                  <a:lnTo>
                    <a:pt x="0" y="10264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noFill/>
                </a:ln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 flipV="1">
              <a:off x="9525" y="19363"/>
              <a:ext cx="1733550" cy="747495"/>
            </a:xfrm>
            <a:prstGeom prst="line">
              <a:avLst/>
            </a:prstGeom>
            <a:ln w="5715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424654"/>
            <a:ext cx="10515600" cy="842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534320"/>
            <a:ext cx="10515600" cy="464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5977-5190-42C8-94D5-47DE5157CF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CA61-C7BD-4CA6-AE39-E6D204255E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标题 9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CN" altLang="en-US" smtClean="0"/>
              <a:t>数据查询问题 </a:t>
            </a:r>
            <a:endParaRPr lang="zh-CN" altLang="en-US" smtClean="0"/>
          </a:p>
        </p:txBody>
      </p:sp>
      <p:sp>
        <p:nvSpPr>
          <p:cNvPr id="11" name="副标题 10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da-DK" altLang="zh-CN" smtClean="0"/>
              <a:t>LOREM IPSUM DOLOR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标题 1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pPr eaLnBrk="1" hangingPunct="1"/>
            <a:r>
              <a:rPr lang="zh-CN" altLang="en-US" smtClean="0"/>
              <a:t>销售数据</a:t>
            </a:r>
            <a:endParaRPr lang="zh-CN" altLang="en-US" smtClean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p>
            <a:pPr marL="0" indent="0">
              <a:lnSpc>
                <a:spcPct val="150000"/>
              </a:lnSpc>
              <a:buSzTx/>
              <a:buFont typeface="Arial" panose="020B0604020202020204" pitchFamily="34" charset="0"/>
              <a:buNone/>
            </a:pPr>
            <a:endParaRPr lang="en-US" altLang="zh-CN" dirty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先检查有没有断网数据，是否断网数据没有上传。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核对出问题当天的销售流水表与消售汇总表是否一致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核对销售流水与付款流水数据是否一致。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标题 1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pPr eaLnBrk="1" hangingPunct="1"/>
            <a:r>
              <a:rPr lang="zh-CN" altLang="en-US" smtClean="0"/>
              <a:t>库存数据</a:t>
            </a:r>
            <a:endParaRPr lang="zh-CN" altLang="en-US" smtClean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p>
            <a:pPr marL="0" indent="0">
              <a:lnSpc>
                <a:spcPct val="150000"/>
              </a:lnSpc>
              <a:buSzTx/>
              <a:buFont typeface="Arial" panose="020B0604020202020204" pitchFamily="34" charset="0"/>
              <a:buNone/>
            </a:pPr>
            <a:endParaRPr lang="en-US" altLang="zh-CN" dirty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确认商品属性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确认商品是否为其它商品的成份商品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查询出入库汇总表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查询出入库明细表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原因？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近期各位小伙伴总是遇到数据问题 ，有报表的数据对对上，还有单据数据数据对不上的问题 。我们聊一下天店零售的数据问题 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7171" name="表格 7170"/>
          <p:cNvGraphicFramePr/>
          <p:nvPr/>
        </p:nvGraphicFramePr>
        <p:xfrm>
          <a:off x="1229360" y="2874010"/>
          <a:ext cx="10019665" cy="3904615"/>
        </p:xfrm>
        <a:graphic>
          <a:graphicData uri="http://schemas.openxmlformats.org/drawingml/2006/table">
            <a:tbl>
              <a:tblPr/>
              <a:tblGrid>
                <a:gridCol w="1510665"/>
                <a:gridCol w="1805940"/>
                <a:gridCol w="1383665"/>
                <a:gridCol w="1568450"/>
                <a:gridCol w="1864995"/>
                <a:gridCol w="1885950"/>
              </a:tblGrid>
              <a:tr h="36576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b="1" dirty="0">
                          <a:solidFill>
                            <a:srgbClr val="FFFFFF"/>
                          </a:solidFill>
                          <a:latin typeface="Calibri" panose="020F0502020204030204" charset="0"/>
                        </a:rPr>
                        <a:t>单据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b="1" dirty="0">
                          <a:solidFill>
                            <a:srgbClr val="FFFFFF"/>
                          </a:solidFill>
                          <a:latin typeface="Calibri" panose="020F0502020204030204" charset="0"/>
                        </a:rPr>
                        <a:t>零售报表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b="1" dirty="0">
                          <a:solidFill>
                            <a:srgbClr val="FFFFFF"/>
                          </a:solidFill>
                          <a:latin typeface="Calibri" panose="020F0502020204030204" charset="0"/>
                        </a:rPr>
                        <a:t>采购报表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b="1" dirty="0">
                          <a:solidFill>
                            <a:srgbClr val="FFFFFF"/>
                          </a:solidFill>
                          <a:latin typeface="Calibri" panose="020F0502020204030204" charset="0"/>
                        </a:rPr>
                        <a:t>库存报表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b="1" dirty="0">
                          <a:solidFill>
                            <a:srgbClr val="FFFFFF"/>
                          </a:solidFill>
                          <a:latin typeface="Calibri" panose="020F0502020204030204" charset="0"/>
                        </a:rPr>
                        <a:t>会员报表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b="1" dirty="0">
                          <a:solidFill>
                            <a:srgbClr val="FFFFFF"/>
                          </a:solidFill>
                          <a:latin typeface="Calibri" panose="020F0502020204030204" charset="0"/>
                        </a:rPr>
                        <a:t>促销报表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</a:tr>
              <a:tr h="407035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采购订单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销售流水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采购日汇总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库存成本查询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会员销费明细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当前促销查询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采购收货单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收银流水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采购月汇总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出入库明细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会员 积分明细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促销销售明细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采购退货单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零售日汇总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类别汇总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出入库日汇总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会员储值明细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促销销售汇总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商品入库单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零售月汇总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品牌汇总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出入库月汇总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</a:tr>
              <a:tr h="407035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商品出库单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类别汇总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供应商汇总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调 拨明细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调拨单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品牌汇总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采购明细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盘点单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毛利分析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marL="0" lvl="0" indent="0">
                        <a:buNone/>
                      </a:pP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营业员提成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>
                        <a:alpha val="100000"/>
                      </a:srgbClr>
                    </a:solidFill>
                  </a:tcPr>
                </a:tc>
              </a:tr>
              <a:tr h="407035">
                <a:tc>
                  <a:txBody>
                    <a:bodyPr/>
                    <a:p>
                      <a:pPr marL="0" lvl="0" indent="0">
                        <a:buNone/>
                      </a:pP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Calibri" panose="020F0502020204030204" charset="0"/>
                        </a:rPr>
                        <a:t>营业员提成明细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45720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1pPr>
                      <a:lvl2pPr marL="742950" lvl="1" indent="-28575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2pPr>
                      <a:lvl3pPr marL="1143000" lvl="2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3pPr>
                      <a:lvl4pPr marL="1600200" lvl="3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4pPr>
                      <a:lvl5pPr marL="2057400" lvl="4" indent="-228600" algn="l" defTabSz="457200" eaLnBrk="1" fontAlgn="base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Calibri" panose="020F050202020403020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>
            <p:custDataLst>
              <p:tags r:id="rId1"/>
            </p:custDataLst>
          </p:nvPr>
        </p:nvSpPr>
        <p:spPr>
          <a:xfrm>
            <a:off x="838800" y="363600"/>
            <a:ext cx="10515600" cy="1324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 eaLnBrk="1" hangingPunct="1"/>
            <a:r>
              <a:rPr lang="zh-CN" altLang="en-US" smtClean="0">
                <a:solidFill>
                  <a:schemeClr val="accent1"/>
                </a:solidFill>
              </a:rPr>
              <a:t>数据来源</a:t>
            </a:r>
            <a:endParaRPr lang="zh-CN" altLang="en-US" smtClean="0">
              <a:solidFill>
                <a:schemeClr val="accent1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838800" y="1825200"/>
            <a:ext cx="10515600" cy="43524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endParaRPr lang="en-US" altLang="zh-CN" sz="2400" smtClean="0">
              <a:solidFill>
                <a:schemeClr val="tx1">
                  <a:lumMod val="75000"/>
                </a:schemeClr>
              </a:solidFill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tx1">
                    <a:lumMod val="75000"/>
                  </a:schemeClr>
                </a:solidFill>
              </a:rPr>
              <a:t>前台销售（销售、退货、微商店）</a:t>
            </a:r>
            <a:endParaRPr lang="zh-CN" alt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tx1">
                    <a:lumMod val="75000"/>
                  </a:schemeClr>
                </a:solidFill>
              </a:rPr>
              <a:t>后台单据   </a:t>
            </a:r>
            <a:r>
              <a:rPr lang="en-US" altLang="zh-CN" sz="24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zh-CN" altLang="zh-CN" sz="2400" smtClean="0">
                <a:solidFill>
                  <a:schemeClr val="tx1">
                    <a:lumMod val="75000"/>
                  </a:schemeClr>
                </a:solidFill>
              </a:rPr>
              <a:t>采购类单据、出入库单据、调拨类单）</a:t>
            </a:r>
            <a:endParaRPr lang="zh-CN" altLang="zh-CN" sz="2400" smtClean="0">
              <a:solidFill>
                <a:schemeClr val="tx1">
                  <a:lumMod val="75000"/>
                </a:schemeClr>
              </a:solidFill>
            </a:endParaRPr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sz="2400" smtClean="0">
                <a:solidFill>
                  <a:schemeClr val="tx1">
                    <a:lumMod val="75000"/>
                  </a:schemeClr>
                </a:solidFill>
              </a:rPr>
              <a:t>会员数据　（积分、余额、次卡数量）</a:t>
            </a:r>
            <a:endParaRPr lang="zh-CN" altLang="zh-CN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标题 1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pPr eaLnBrk="1" hangingPunct="1"/>
            <a:r>
              <a:rPr lang="zh-CN" altLang="en-US" smtClean="0"/>
              <a:t>数据种类</a:t>
            </a:r>
            <a:endParaRPr lang="zh-CN" altLang="en-US" smtClean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20000"/>
          </a:bodyPr>
          <a:p>
            <a:pPr marL="0" indent="0">
              <a:lnSpc>
                <a:spcPct val="150000"/>
              </a:lnSpc>
              <a:buNone/>
            </a:pPr>
            <a:endParaRPr lang="en-US" altLang="zh-CN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数量（销售数量，退货数据，库存数量，盘点数量、）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金额（销售金额，退货金额，库存金额，盘点金额、储值卡金额）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会员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流程图: 过程 3"/>
          <p:cNvSpPr/>
          <p:nvPr/>
        </p:nvSpPr>
        <p:spPr>
          <a:xfrm>
            <a:off x="657225" y="33000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前台销售</a:t>
            </a:r>
            <a:endParaRPr lang="zh-CN" altLang="en-US"/>
          </a:p>
        </p:txBody>
      </p:sp>
      <p:sp>
        <p:nvSpPr>
          <p:cNvPr id="5" name="流程图: 过程 4"/>
          <p:cNvSpPr/>
          <p:nvPr/>
        </p:nvSpPr>
        <p:spPr>
          <a:xfrm>
            <a:off x="3095625" y="17379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商品销售流水</a:t>
            </a:r>
            <a:endParaRPr lang="zh-CN" altLang="en-US"/>
          </a:p>
        </p:txBody>
      </p:sp>
      <p:sp>
        <p:nvSpPr>
          <p:cNvPr id="6" name="流程图: 过程 5"/>
          <p:cNvSpPr/>
          <p:nvPr/>
        </p:nvSpPr>
        <p:spPr>
          <a:xfrm>
            <a:off x="3095625" y="479552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商品付款流水</a:t>
            </a:r>
            <a:endParaRPr lang="zh-CN" altLang="en-US"/>
          </a:p>
        </p:txBody>
      </p:sp>
      <p:cxnSp>
        <p:nvCxnSpPr>
          <p:cNvPr id="8" name="肘形连接符 7"/>
          <p:cNvCxnSpPr>
            <a:stCxn id="4" idx="3"/>
            <a:endCxn id="5" idx="1"/>
          </p:cNvCxnSpPr>
          <p:nvPr/>
        </p:nvCxnSpPr>
        <p:spPr>
          <a:xfrm flipV="1">
            <a:off x="2590800" y="2044065"/>
            <a:ext cx="504825" cy="1562100"/>
          </a:xfrm>
          <a:prstGeom prst="bentConnector3">
            <a:avLst>
              <a:gd name="adj1" fmla="val 5006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肘形连接符 9"/>
          <p:cNvCxnSpPr>
            <a:stCxn id="4" idx="3"/>
            <a:endCxn id="6" idx="1"/>
          </p:cNvCxnSpPr>
          <p:nvPr/>
        </p:nvCxnSpPr>
        <p:spPr>
          <a:xfrm>
            <a:off x="2590800" y="3606165"/>
            <a:ext cx="504825" cy="1495425"/>
          </a:xfrm>
          <a:prstGeom prst="bentConnector3">
            <a:avLst>
              <a:gd name="adj1" fmla="val 5006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流程图: 过程 10"/>
          <p:cNvSpPr/>
          <p:nvPr/>
        </p:nvSpPr>
        <p:spPr>
          <a:xfrm>
            <a:off x="5695950" y="47117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商品销售日汇总</a:t>
            </a:r>
            <a:endParaRPr lang="zh-CN" altLang="en-US"/>
          </a:p>
        </p:txBody>
      </p:sp>
      <p:sp>
        <p:nvSpPr>
          <p:cNvPr id="12" name="流程图: 过程 11"/>
          <p:cNvSpPr/>
          <p:nvPr/>
        </p:nvSpPr>
        <p:spPr>
          <a:xfrm>
            <a:off x="8248650" y="1758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商品销售日汇总</a:t>
            </a:r>
            <a:endParaRPr lang="zh-CN" altLang="en-US"/>
          </a:p>
        </p:txBody>
      </p:sp>
      <p:sp>
        <p:nvSpPr>
          <p:cNvPr id="13" name="流程图: 过程 12"/>
          <p:cNvSpPr/>
          <p:nvPr/>
        </p:nvSpPr>
        <p:spPr>
          <a:xfrm>
            <a:off x="8267700" y="91884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商品销售日汇总</a:t>
            </a:r>
            <a:endParaRPr lang="zh-CN" altLang="en-US"/>
          </a:p>
        </p:txBody>
      </p:sp>
      <p:sp>
        <p:nvSpPr>
          <p:cNvPr id="14" name="流程图: 过程 13"/>
          <p:cNvSpPr/>
          <p:nvPr/>
        </p:nvSpPr>
        <p:spPr>
          <a:xfrm>
            <a:off x="8248650" y="17379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商品销售日汇总</a:t>
            </a:r>
            <a:endParaRPr lang="zh-CN" altLang="en-US"/>
          </a:p>
        </p:txBody>
      </p:sp>
      <p:sp>
        <p:nvSpPr>
          <p:cNvPr id="15" name="流程图: 过程 14"/>
          <p:cNvSpPr/>
          <p:nvPr/>
        </p:nvSpPr>
        <p:spPr>
          <a:xfrm>
            <a:off x="5715000" y="17379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毛利查询</a:t>
            </a:r>
            <a:endParaRPr lang="zh-CN" altLang="en-US"/>
          </a:p>
        </p:txBody>
      </p:sp>
      <p:cxnSp>
        <p:nvCxnSpPr>
          <p:cNvPr id="16" name="肘形连接符 15"/>
          <p:cNvCxnSpPr>
            <a:stCxn id="5" idx="3"/>
            <a:endCxn id="11" idx="1"/>
          </p:cNvCxnSpPr>
          <p:nvPr/>
        </p:nvCxnSpPr>
        <p:spPr>
          <a:xfrm flipV="1">
            <a:off x="5029200" y="777240"/>
            <a:ext cx="666750" cy="12668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肘形连接符 16"/>
          <p:cNvCxnSpPr>
            <a:endCxn id="15" idx="1"/>
          </p:cNvCxnSpPr>
          <p:nvPr/>
        </p:nvCxnSpPr>
        <p:spPr>
          <a:xfrm>
            <a:off x="5038725" y="1518920"/>
            <a:ext cx="676275" cy="525145"/>
          </a:xfrm>
          <a:prstGeom prst="bentConnector3">
            <a:avLst>
              <a:gd name="adj1" fmla="val 500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流程图: 过程 17"/>
          <p:cNvSpPr/>
          <p:nvPr/>
        </p:nvSpPr>
        <p:spPr>
          <a:xfrm>
            <a:off x="5715000" y="290068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营业员提成明细</a:t>
            </a:r>
            <a:endParaRPr lang="zh-CN" altLang="en-US"/>
          </a:p>
        </p:txBody>
      </p:sp>
      <p:cxnSp>
        <p:nvCxnSpPr>
          <p:cNvPr id="20" name="肘形连接符 19"/>
          <p:cNvCxnSpPr>
            <a:stCxn id="5" idx="3"/>
            <a:endCxn id="18" idx="1"/>
          </p:cNvCxnSpPr>
          <p:nvPr/>
        </p:nvCxnSpPr>
        <p:spPr>
          <a:xfrm>
            <a:off x="5029200" y="2044065"/>
            <a:ext cx="685800" cy="11626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>
            <a:stCxn id="11" idx="3"/>
            <a:endCxn id="12" idx="1"/>
          </p:cNvCxnSpPr>
          <p:nvPr/>
        </p:nvCxnSpPr>
        <p:spPr>
          <a:xfrm flipV="1">
            <a:off x="7629525" y="481965"/>
            <a:ext cx="619125" cy="295275"/>
          </a:xfrm>
          <a:prstGeom prst="bentConnector3">
            <a:avLst>
              <a:gd name="adj1" fmla="val 500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endCxn id="13" idx="1"/>
          </p:cNvCxnSpPr>
          <p:nvPr/>
        </p:nvCxnSpPr>
        <p:spPr>
          <a:xfrm>
            <a:off x="7639050" y="785495"/>
            <a:ext cx="628650" cy="439420"/>
          </a:xfrm>
          <a:prstGeom prst="bentConnector3">
            <a:avLst>
              <a:gd name="adj1" fmla="val 501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24"/>
          <p:cNvCxnSpPr>
            <a:stCxn id="11" idx="3"/>
            <a:endCxn id="14" idx="1"/>
          </p:cNvCxnSpPr>
          <p:nvPr/>
        </p:nvCxnSpPr>
        <p:spPr>
          <a:xfrm>
            <a:off x="7629525" y="777240"/>
            <a:ext cx="619125" cy="1266825"/>
          </a:xfrm>
          <a:prstGeom prst="bentConnector3">
            <a:avLst>
              <a:gd name="adj1" fmla="val 500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90550" y="52832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销售数据</a:t>
            </a:r>
            <a:endParaRPr lang="zh-CN" altLang="en-US"/>
          </a:p>
        </p:txBody>
      </p:sp>
      <p:sp>
        <p:nvSpPr>
          <p:cNvPr id="2" name="流程图: 过程 1"/>
          <p:cNvSpPr/>
          <p:nvPr/>
        </p:nvSpPr>
        <p:spPr>
          <a:xfrm>
            <a:off x="8248650" y="289941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营业员提成汇总</a:t>
            </a:r>
            <a:endParaRPr lang="zh-CN" altLang="en-US"/>
          </a:p>
        </p:txBody>
      </p:sp>
      <p:cxnSp>
        <p:nvCxnSpPr>
          <p:cNvPr id="3" name="直接箭头连接符 2"/>
          <p:cNvCxnSpPr>
            <a:stCxn id="18" idx="3"/>
            <a:endCxn id="2" idx="1"/>
          </p:cNvCxnSpPr>
          <p:nvPr/>
        </p:nvCxnSpPr>
        <p:spPr>
          <a:xfrm flipV="1">
            <a:off x="7648575" y="3205480"/>
            <a:ext cx="600075" cy="1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流程图: 过程 3"/>
          <p:cNvSpPr/>
          <p:nvPr/>
        </p:nvSpPr>
        <p:spPr>
          <a:xfrm>
            <a:off x="454025" y="17379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采购订单</a:t>
            </a:r>
            <a:endParaRPr lang="zh-CN" altLang="en-US"/>
          </a:p>
        </p:txBody>
      </p:sp>
      <p:sp>
        <p:nvSpPr>
          <p:cNvPr id="5" name="流程图: 过程 4"/>
          <p:cNvSpPr/>
          <p:nvPr/>
        </p:nvSpPr>
        <p:spPr>
          <a:xfrm>
            <a:off x="3095625" y="17379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采购收货单</a:t>
            </a:r>
            <a:endParaRPr lang="zh-CN" altLang="en-US"/>
          </a:p>
        </p:txBody>
      </p:sp>
      <p:cxnSp>
        <p:nvCxnSpPr>
          <p:cNvPr id="8" name="肘形连接符 7"/>
          <p:cNvCxnSpPr>
            <a:stCxn id="4" idx="3"/>
            <a:endCxn id="5" idx="1"/>
          </p:cNvCxnSpPr>
          <p:nvPr/>
        </p:nvCxnSpPr>
        <p:spPr>
          <a:xfrm>
            <a:off x="2387600" y="2044065"/>
            <a:ext cx="708025" cy="31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流程图: 过程 10"/>
          <p:cNvSpPr/>
          <p:nvPr/>
        </p:nvSpPr>
        <p:spPr>
          <a:xfrm>
            <a:off x="5695950" y="47117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采购日汇总</a:t>
            </a:r>
            <a:endParaRPr lang="zh-CN" altLang="en-US"/>
          </a:p>
        </p:txBody>
      </p:sp>
      <p:sp>
        <p:nvSpPr>
          <p:cNvPr id="12" name="流程图: 过程 11"/>
          <p:cNvSpPr/>
          <p:nvPr/>
        </p:nvSpPr>
        <p:spPr>
          <a:xfrm>
            <a:off x="8248650" y="1758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采购月汇总</a:t>
            </a:r>
            <a:endParaRPr lang="zh-CN" altLang="en-US"/>
          </a:p>
        </p:txBody>
      </p:sp>
      <p:sp>
        <p:nvSpPr>
          <p:cNvPr id="13" name="流程图: 过程 12"/>
          <p:cNvSpPr/>
          <p:nvPr/>
        </p:nvSpPr>
        <p:spPr>
          <a:xfrm>
            <a:off x="8267700" y="91884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采购供应商汇总</a:t>
            </a:r>
            <a:endParaRPr lang="zh-CN" altLang="en-US"/>
          </a:p>
        </p:txBody>
      </p:sp>
      <p:sp>
        <p:nvSpPr>
          <p:cNvPr id="14" name="流程图: 过程 13"/>
          <p:cNvSpPr/>
          <p:nvPr/>
        </p:nvSpPr>
        <p:spPr>
          <a:xfrm>
            <a:off x="8248650" y="173799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采购类别汇总</a:t>
            </a:r>
            <a:endParaRPr lang="zh-CN" altLang="en-US"/>
          </a:p>
        </p:txBody>
      </p:sp>
      <p:cxnSp>
        <p:nvCxnSpPr>
          <p:cNvPr id="16" name="肘形连接符 15"/>
          <p:cNvCxnSpPr>
            <a:stCxn id="5" idx="3"/>
            <a:endCxn id="11" idx="1"/>
          </p:cNvCxnSpPr>
          <p:nvPr/>
        </p:nvCxnSpPr>
        <p:spPr>
          <a:xfrm flipV="1">
            <a:off x="5029200" y="777240"/>
            <a:ext cx="666750" cy="12668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流程图: 过程 17"/>
          <p:cNvSpPr/>
          <p:nvPr/>
        </p:nvSpPr>
        <p:spPr>
          <a:xfrm>
            <a:off x="5715000" y="260858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采购明细</a:t>
            </a:r>
            <a:endParaRPr lang="zh-CN" altLang="en-US"/>
          </a:p>
        </p:txBody>
      </p:sp>
      <p:cxnSp>
        <p:nvCxnSpPr>
          <p:cNvPr id="20" name="肘形连接符 19"/>
          <p:cNvCxnSpPr>
            <a:stCxn id="5" idx="3"/>
            <a:endCxn id="18" idx="1"/>
          </p:cNvCxnSpPr>
          <p:nvPr/>
        </p:nvCxnSpPr>
        <p:spPr>
          <a:xfrm>
            <a:off x="5029200" y="2044065"/>
            <a:ext cx="685800" cy="8705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>
            <a:stCxn id="11" idx="3"/>
            <a:endCxn id="12" idx="1"/>
          </p:cNvCxnSpPr>
          <p:nvPr/>
        </p:nvCxnSpPr>
        <p:spPr>
          <a:xfrm flipV="1">
            <a:off x="7629525" y="481965"/>
            <a:ext cx="619125" cy="295275"/>
          </a:xfrm>
          <a:prstGeom prst="bentConnector3">
            <a:avLst>
              <a:gd name="adj1" fmla="val 500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endCxn id="13" idx="1"/>
          </p:cNvCxnSpPr>
          <p:nvPr/>
        </p:nvCxnSpPr>
        <p:spPr>
          <a:xfrm>
            <a:off x="7639050" y="785495"/>
            <a:ext cx="628650" cy="439420"/>
          </a:xfrm>
          <a:prstGeom prst="bentConnector3">
            <a:avLst>
              <a:gd name="adj1" fmla="val 501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24"/>
          <p:cNvCxnSpPr>
            <a:stCxn id="11" idx="3"/>
            <a:endCxn id="14" idx="1"/>
          </p:cNvCxnSpPr>
          <p:nvPr/>
        </p:nvCxnSpPr>
        <p:spPr>
          <a:xfrm>
            <a:off x="7629525" y="777240"/>
            <a:ext cx="619125" cy="1266825"/>
          </a:xfrm>
          <a:prstGeom prst="bentConnector3">
            <a:avLst>
              <a:gd name="adj1" fmla="val 500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90550" y="52832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采购数据</a:t>
            </a:r>
            <a:endParaRPr lang="zh-CN" altLang="en-US"/>
          </a:p>
        </p:txBody>
      </p:sp>
      <p:sp>
        <p:nvSpPr>
          <p:cNvPr id="2" name="流程图: 过程 1"/>
          <p:cNvSpPr/>
          <p:nvPr/>
        </p:nvSpPr>
        <p:spPr>
          <a:xfrm>
            <a:off x="8267700" y="260858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采品牌汇总</a:t>
            </a:r>
            <a:endParaRPr lang="zh-CN" altLang="en-US"/>
          </a:p>
        </p:txBody>
      </p:sp>
      <p:cxnSp>
        <p:nvCxnSpPr>
          <p:cNvPr id="3" name="肘形连接符 2"/>
          <p:cNvCxnSpPr>
            <a:stCxn id="11" idx="3"/>
            <a:endCxn id="2" idx="1"/>
          </p:cNvCxnSpPr>
          <p:nvPr/>
        </p:nvCxnSpPr>
        <p:spPr>
          <a:xfrm>
            <a:off x="7629525" y="777240"/>
            <a:ext cx="638175" cy="2137410"/>
          </a:xfrm>
          <a:prstGeom prst="bentConnector3">
            <a:avLst>
              <a:gd name="adj1" fmla="val 500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流程图: 过程 8"/>
          <p:cNvSpPr/>
          <p:nvPr/>
        </p:nvSpPr>
        <p:spPr>
          <a:xfrm>
            <a:off x="3086100" y="485140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采购退货单</a:t>
            </a:r>
            <a:endParaRPr lang="zh-CN" altLang="en-US"/>
          </a:p>
        </p:txBody>
      </p:sp>
      <p:sp>
        <p:nvSpPr>
          <p:cNvPr id="23" name="流程图: 过程 22"/>
          <p:cNvSpPr/>
          <p:nvPr/>
        </p:nvSpPr>
        <p:spPr>
          <a:xfrm>
            <a:off x="5686425" y="358457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采购日汇总</a:t>
            </a:r>
            <a:endParaRPr lang="zh-CN" altLang="en-US"/>
          </a:p>
        </p:txBody>
      </p:sp>
      <p:sp>
        <p:nvSpPr>
          <p:cNvPr id="24" name="流程图: 过程 23"/>
          <p:cNvSpPr/>
          <p:nvPr/>
        </p:nvSpPr>
        <p:spPr>
          <a:xfrm>
            <a:off x="8258175" y="403225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采购供应商汇总</a:t>
            </a:r>
            <a:endParaRPr lang="zh-CN" altLang="en-US"/>
          </a:p>
        </p:txBody>
      </p:sp>
      <p:sp>
        <p:nvSpPr>
          <p:cNvPr id="27" name="流程图: 过程 26"/>
          <p:cNvSpPr/>
          <p:nvPr/>
        </p:nvSpPr>
        <p:spPr>
          <a:xfrm>
            <a:off x="8239125" y="485140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采购类别汇总</a:t>
            </a:r>
            <a:endParaRPr lang="zh-CN" altLang="en-US"/>
          </a:p>
        </p:txBody>
      </p:sp>
      <p:cxnSp>
        <p:nvCxnSpPr>
          <p:cNvPr id="28" name="肘形连接符 27"/>
          <p:cNvCxnSpPr>
            <a:stCxn id="9" idx="3"/>
            <a:endCxn id="23" idx="1"/>
          </p:cNvCxnSpPr>
          <p:nvPr/>
        </p:nvCxnSpPr>
        <p:spPr>
          <a:xfrm flipV="1">
            <a:off x="5019675" y="3890645"/>
            <a:ext cx="666750" cy="12668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流程图: 过程 28"/>
          <p:cNvSpPr/>
          <p:nvPr/>
        </p:nvSpPr>
        <p:spPr>
          <a:xfrm>
            <a:off x="5705475" y="572198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采购明细</a:t>
            </a:r>
            <a:endParaRPr lang="zh-CN" altLang="en-US"/>
          </a:p>
        </p:txBody>
      </p:sp>
      <p:cxnSp>
        <p:nvCxnSpPr>
          <p:cNvPr id="30" name="肘形连接符 29"/>
          <p:cNvCxnSpPr>
            <a:stCxn id="9" idx="3"/>
            <a:endCxn id="29" idx="1"/>
          </p:cNvCxnSpPr>
          <p:nvPr/>
        </p:nvCxnSpPr>
        <p:spPr>
          <a:xfrm>
            <a:off x="5019675" y="5157470"/>
            <a:ext cx="685800" cy="8705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连接符 30"/>
          <p:cNvCxnSpPr>
            <a:stCxn id="23" idx="3"/>
          </p:cNvCxnSpPr>
          <p:nvPr/>
        </p:nvCxnSpPr>
        <p:spPr>
          <a:xfrm flipV="1">
            <a:off x="7620000" y="3595370"/>
            <a:ext cx="619125" cy="295275"/>
          </a:xfrm>
          <a:prstGeom prst="bentConnector3">
            <a:avLst>
              <a:gd name="adj1" fmla="val 500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endCxn id="24" idx="1"/>
          </p:cNvCxnSpPr>
          <p:nvPr/>
        </p:nvCxnSpPr>
        <p:spPr>
          <a:xfrm>
            <a:off x="7629525" y="3898900"/>
            <a:ext cx="628650" cy="439420"/>
          </a:xfrm>
          <a:prstGeom prst="bentConnector3">
            <a:avLst>
              <a:gd name="adj1" fmla="val 501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3" idx="3"/>
            <a:endCxn id="27" idx="1"/>
          </p:cNvCxnSpPr>
          <p:nvPr/>
        </p:nvCxnSpPr>
        <p:spPr>
          <a:xfrm>
            <a:off x="7620000" y="3890645"/>
            <a:ext cx="619125" cy="1266825"/>
          </a:xfrm>
          <a:prstGeom prst="bentConnector3">
            <a:avLst>
              <a:gd name="adj1" fmla="val 500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流程图: 过程 34"/>
          <p:cNvSpPr/>
          <p:nvPr/>
        </p:nvSpPr>
        <p:spPr>
          <a:xfrm>
            <a:off x="8258175" y="572198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采品牌汇总</a:t>
            </a:r>
            <a:endParaRPr lang="zh-CN" altLang="en-US"/>
          </a:p>
        </p:txBody>
      </p:sp>
      <p:cxnSp>
        <p:nvCxnSpPr>
          <p:cNvPr id="36" name="肘形连接符 35"/>
          <p:cNvCxnSpPr>
            <a:stCxn id="23" idx="3"/>
            <a:endCxn id="35" idx="1"/>
          </p:cNvCxnSpPr>
          <p:nvPr/>
        </p:nvCxnSpPr>
        <p:spPr>
          <a:xfrm>
            <a:off x="7620000" y="3890645"/>
            <a:ext cx="638175" cy="2137410"/>
          </a:xfrm>
          <a:prstGeom prst="bentConnector3">
            <a:avLst>
              <a:gd name="adj1" fmla="val 500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流程图: 过程 36"/>
          <p:cNvSpPr/>
          <p:nvPr/>
        </p:nvSpPr>
        <p:spPr>
          <a:xfrm>
            <a:off x="8267700" y="332232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采购月汇总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流程图: 过程 3"/>
          <p:cNvSpPr/>
          <p:nvPr/>
        </p:nvSpPr>
        <p:spPr>
          <a:xfrm>
            <a:off x="2910205" y="330073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出入库明细</a:t>
            </a:r>
            <a:endParaRPr lang="zh-CN" altLang="en-US"/>
          </a:p>
        </p:txBody>
      </p:sp>
      <p:sp>
        <p:nvSpPr>
          <p:cNvPr id="6" name="流程图: 过程 5"/>
          <p:cNvSpPr/>
          <p:nvPr/>
        </p:nvSpPr>
        <p:spPr>
          <a:xfrm>
            <a:off x="5889625" y="330073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库存成本查询</a:t>
            </a:r>
            <a:endParaRPr lang="zh-CN" altLang="en-US"/>
          </a:p>
        </p:txBody>
      </p:sp>
      <p:cxnSp>
        <p:nvCxnSpPr>
          <p:cNvPr id="10" name="肘形连接符 9"/>
          <p:cNvCxnSpPr>
            <a:stCxn id="4" idx="3"/>
            <a:endCxn id="6" idx="1"/>
          </p:cNvCxnSpPr>
          <p:nvPr/>
        </p:nvCxnSpPr>
        <p:spPr>
          <a:xfrm>
            <a:off x="4843780" y="3606800"/>
            <a:ext cx="1045845" cy="31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流程图: 过程 10"/>
          <p:cNvSpPr/>
          <p:nvPr/>
        </p:nvSpPr>
        <p:spPr>
          <a:xfrm>
            <a:off x="5695950" y="47117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出入库日汇总</a:t>
            </a:r>
            <a:endParaRPr lang="zh-CN" altLang="en-US"/>
          </a:p>
        </p:txBody>
      </p:sp>
      <p:sp>
        <p:nvSpPr>
          <p:cNvPr id="12" name="流程图: 过程 11"/>
          <p:cNvSpPr/>
          <p:nvPr/>
        </p:nvSpPr>
        <p:spPr>
          <a:xfrm>
            <a:off x="8345170" y="47117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出入库月汇总</a:t>
            </a:r>
            <a:endParaRPr lang="zh-CN" altLang="en-US"/>
          </a:p>
        </p:txBody>
      </p:sp>
      <p:cxnSp>
        <p:nvCxnSpPr>
          <p:cNvPr id="16" name="肘形连接符 15"/>
          <p:cNvCxnSpPr>
            <a:stCxn id="4" idx="3"/>
            <a:endCxn id="11" idx="1"/>
          </p:cNvCxnSpPr>
          <p:nvPr/>
        </p:nvCxnSpPr>
        <p:spPr>
          <a:xfrm flipV="1">
            <a:off x="4843780" y="777240"/>
            <a:ext cx="852170" cy="28295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>
            <a:stCxn id="11" idx="3"/>
            <a:endCxn id="12" idx="1"/>
          </p:cNvCxnSpPr>
          <p:nvPr/>
        </p:nvCxnSpPr>
        <p:spPr>
          <a:xfrm>
            <a:off x="7629525" y="777240"/>
            <a:ext cx="715645" cy="31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90550" y="52832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库存数据</a:t>
            </a:r>
            <a:endParaRPr lang="zh-CN" altLang="en-US"/>
          </a:p>
        </p:txBody>
      </p:sp>
      <p:sp>
        <p:nvSpPr>
          <p:cNvPr id="2" name="流程图: 过程 1"/>
          <p:cNvSpPr/>
          <p:nvPr/>
        </p:nvSpPr>
        <p:spPr>
          <a:xfrm>
            <a:off x="320675" y="199961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商品销售流水</a:t>
            </a:r>
            <a:endParaRPr lang="zh-CN" altLang="en-US"/>
          </a:p>
        </p:txBody>
      </p:sp>
      <p:sp>
        <p:nvSpPr>
          <p:cNvPr id="3" name="流程图: 过程 2"/>
          <p:cNvSpPr/>
          <p:nvPr/>
        </p:nvSpPr>
        <p:spPr>
          <a:xfrm>
            <a:off x="320675" y="312356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采购数据</a:t>
            </a:r>
            <a:endParaRPr lang="zh-CN" altLang="en-US"/>
          </a:p>
        </p:txBody>
      </p:sp>
      <p:sp>
        <p:nvSpPr>
          <p:cNvPr id="7" name="流程图: 过程 6"/>
          <p:cNvSpPr/>
          <p:nvPr/>
        </p:nvSpPr>
        <p:spPr>
          <a:xfrm>
            <a:off x="320675" y="4217670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商品出入库数据</a:t>
            </a:r>
            <a:endParaRPr lang="zh-CN" altLang="en-US"/>
          </a:p>
        </p:txBody>
      </p:sp>
      <p:sp>
        <p:nvSpPr>
          <p:cNvPr id="9" name="流程图: 过程 8"/>
          <p:cNvSpPr/>
          <p:nvPr/>
        </p:nvSpPr>
        <p:spPr>
          <a:xfrm>
            <a:off x="320675" y="5233035"/>
            <a:ext cx="1933575" cy="61150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盘点</a:t>
            </a:r>
            <a:endParaRPr lang="zh-CN" altLang="en-US"/>
          </a:p>
        </p:txBody>
      </p:sp>
      <p:cxnSp>
        <p:nvCxnSpPr>
          <p:cNvPr id="19" name="肘形连接符 18"/>
          <p:cNvCxnSpPr>
            <a:stCxn id="2" idx="3"/>
            <a:endCxn id="4" idx="1"/>
          </p:cNvCxnSpPr>
          <p:nvPr/>
        </p:nvCxnSpPr>
        <p:spPr>
          <a:xfrm>
            <a:off x="2254250" y="2305685"/>
            <a:ext cx="655955" cy="1301115"/>
          </a:xfrm>
          <a:prstGeom prst="bentConnector3">
            <a:avLst>
              <a:gd name="adj1" fmla="val 500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连接符 22"/>
          <p:cNvCxnSpPr>
            <a:stCxn id="3" idx="3"/>
            <a:endCxn id="4" idx="1"/>
          </p:cNvCxnSpPr>
          <p:nvPr/>
        </p:nvCxnSpPr>
        <p:spPr>
          <a:xfrm>
            <a:off x="2254250" y="3429635"/>
            <a:ext cx="655955" cy="177165"/>
          </a:xfrm>
          <a:prstGeom prst="bentConnector3">
            <a:avLst>
              <a:gd name="adj1" fmla="val 500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>
            <a:stCxn id="7" idx="3"/>
            <a:endCxn id="4" idx="1"/>
          </p:cNvCxnSpPr>
          <p:nvPr/>
        </p:nvCxnSpPr>
        <p:spPr>
          <a:xfrm flipV="1">
            <a:off x="2254250" y="3606800"/>
            <a:ext cx="655955" cy="916940"/>
          </a:xfrm>
          <a:prstGeom prst="bentConnector3">
            <a:avLst>
              <a:gd name="adj1" fmla="val 500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9" idx="3"/>
            <a:endCxn id="4" idx="1"/>
          </p:cNvCxnSpPr>
          <p:nvPr/>
        </p:nvCxnSpPr>
        <p:spPr>
          <a:xfrm flipV="1">
            <a:off x="2254250" y="3606800"/>
            <a:ext cx="655955" cy="1932305"/>
          </a:xfrm>
          <a:prstGeom prst="bentConnector3">
            <a:avLst>
              <a:gd name="adj1" fmla="val 500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标题 1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pPr eaLnBrk="1" hangingPunct="1"/>
            <a:r>
              <a:rPr lang="zh-CN" altLang="en-US" smtClean="0"/>
              <a:t>数据查询的方案</a:t>
            </a:r>
            <a:endParaRPr lang="zh-CN" altLang="en-US" smtClean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0000"/>
          </a:bodyPr>
          <a:p>
            <a:pPr marL="0" indent="0">
              <a:lnSpc>
                <a:spcPct val="150000"/>
              </a:lnSpc>
              <a:buSzTx/>
              <a:buFont typeface="Arial" panose="020B0604020202020204" pitchFamily="34" charset="0"/>
              <a:buNone/>
            </a:pPr>
            <a:endParaRPr lang="en-US" altLang="zh-CN" dirty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先查汇总表，再查询明细表。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先查一段时间，再分段查询，最后按天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库存数据，按商品查时要先查出入库明细，从这个商品建档时查起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报表金额，从商品销售流水开始查询，如不知道是那个商品，可以先查汇总。再查明细。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毛利数据，只查询不做修改。</a:t>
            </a:r>
            <a:endParaRPr lang="zh-CN" altLang="en-US"/>
          </a:p>
          <a:p>
            <a:pPr marL="0" indent="0">
              <a:lnSpc>
                <a:spcPct val="150000"/>
              </a:lnSpc>
              <a:buNone/>
            </a:pP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标题 1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pPr eaLnBrk="1" hangingPunct="1"/>
            <a:r>
              <a:rPr lang="zh-CN" altLang="en-US" smtClean="0"/>
              <a:t>毛利数据</a:t>
            </a:r>
            <a:endParaRPr lang="zh-CN" altLang="en-US" smtClean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p>
            <a:pPr marL="0" indent="0">
              <a:lnSpc>
                <a:spcPct val="150000"/>
              </a:lnSpc>
              <a:buSzTx/>
              <a:buFont typeface="Arial" panose="020B0604020202020204" pitchFamily="34" charset="0"/>
              <a:buNone/>
            </a:pPr>
            <a:endParaRPr lang="en-US" altLang="zh-CN" dirty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成本价，我们成本价是取最后一次进货价为成本价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软件充许负库存销售，会出现毛利为</a:t>
            </a:r>
            <a:r>
              <a:rPr lang="en-US" altLang="zh-CN"/>
              <a:t>100%</a:t>
            </a:r>
            <a:r>
              <a:rPr lang="zh-CN" altLang="en-US"/>
              <a:t>数据。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成本价有问题可以到档案中修改商品进货价调整（只影响以后的数据）</a:t>
            </a:r>
            <a:endParaRPr lang="zh-CN" altLang="en-US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/>
              <a:t>商品出库单与商品入库单不对成本产生影响。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MH" val="20150923172202"/>
  <p:tag name="MH_LIBRARY" val="GRAPHIC"/>
  <p:tag name="MH_ORDER" val="Isosceles Triangle 26"/>
</p:tagLst>
</file>

<file path=ppt/tags/tag10.xml><?xml version="1.0" encoding="utf-8"?>
<p:tagLst xmlns:p="http://schemas.openxmlformats.org/presentationml/2006/main">
  <p:tag name="MH" val="20150923172202"/>
  <p:tag name="MH_LIBRARY" val="GRAPHIC"/>
  <p:tag name="MH_ORDER" val="Oval 25"/>
</p:tagLst>
</file>

<file path=ppt/tags/tag11.xml><?xml version="1.0" encoding="utf-8"?>
<p:tagLst xmlns:p="http://schemas.openxmlformats.org/presentationml/2006/main">
  <p:tag name="MH" val="20150923172202"/>
  <p:tag name="MH_LIBRARY" val="GRAPHIC"/>
  <p:tag name="MH_ORDER" val="Isosceles Triangle 26"/>
</p:tagLst>
</file>

<file path=ppt/tags/tag12.xml><?xml version="1.0" encoding="utf-8"?>
<p:tagLst xmlns:p="http://schemas.openxmlformats.org/presentationml/2006/main">
  <p:tag name="MH" val="20150923172202"/>
  <p:tag name="MH_LIBRARY" val="GRAPHIC"/>
  <p:tag name="MH_ORDER" val="Isosceles Triangle 27"/>
</p:tagLst>
</file>

<file path=ppt/tags/tag13.xml><?xml version="1.0" encoding="utf-8"?>
<p:tagLst xmlns:p="http://schemas.openxmlformats.org/presentationml/2006/main">
  <p:tag name="MH" val="20150923170952"/>
  <p:tag name="MH_LIBRARY" val="GRAPHIC"/>
  <p:tag name="MH_ORDER" val="Right Triangle 2"/>
</p:tagLst>
</file>

<file path=ppt/tags/tag14.xml><?xml version="1.0" encoding="utf-8"?>
<p:tagLst xmlns:p="http://schemas.openxmlformats.org/presentationml/2006/main">
  <p:tag name="MH" val="20150923170952"/>
  <p:tag name="MH_LIBRARY" val="GRAPHIC"/>
  <p:tag name="MH_ORDER" val="Right Triangle 3"/>
</p:tagLst>
</file>

<file path=ppt/tags/tag15.xml><?xml version="1.0" encoding="utf-8"?>
<p:tagLst xmlns:p="http://schemas.openxmlformats.org/presentationml/2006/main">
  <p:tag name="MH" val="20150923170952"/>
  <p:tag name="MH_LIBRARY" val="GRAPHIC"/>
  <p:tag name="MH_ORDER" val="Right Triangle 4"/>
</p:tagLst>
</file>

<file path=ppt/tags/tag16.xml><?xml version="1.0" encoding="utf-8"?>
<p:tagLst xmlns:p="http://schemas.openxmlformats.org/presentationml/2006/main">
  <p:tag name="MH" val="20150923170952"/>
  <p:tag name="MH_LIBRARY" val="GRAPHIC"/>
  <p:tag name="MH_ORDER" val="Right Triangle 5"/>
</p:tagLst>
</file>

<file path=ppt/tags/tag17.xml><?xml version="1.0" encoding="utf-8"?>
<p:tagLst xmlns:p="http://schemas.openxmlformats.org/presentationml/2006/main">
  <p:tag name="MH" val="20150923170952"/>
  <p:tag name="MH_LIBRARY" val="GRAPHIC"/>
  <p:tag name="MH_ORDER" val="Right Triangle 6"/>
</p:tagLst>
</file>

<file path=ppt/tags/tag18.xml><?xml version="1.0" encoding="utf-8"?>
<p:tagLst xmlns:p="http://schemas.openxmlformats.org/presentationml/2006/main">
  <p:tag name="MH" val="20150923170952"/>
  <p:tag name="MH_LIBRARY" val="GRAPHIC"/>
  <p:tag name="MH_ORDER" val="Right Triangle 7"/>
</p:tagLst>
</file>

<file path=ppt/tags/tag19.xml><?xml version="1.0" encoding="utf-8"?>
<p:tagLst xmlns:p="http://schemas.openxmlformats.org/presentationml/2006/main">
  <p:tag name="MH" val="20150923170952"/>
  <p:tag name="MH_LIBRARY" val="GRAPHIC"/>
  <p:tag name="MH_ORDER" val="Right Triangle 8"/>
</p:tagLst>
</file>

<file path=ppt/tags/tag2.xml><?xml version="1.0" encoding="utf-8"?>
<p:tagLst xmlns:p="http://schemas.openxmlformats.org/presentationml/2006/main">
  <p:tag name="MH" val="20150923172202"/>
  <p:tag name="MH_LIBRARY" val="GRAPHIC"/>
  <p:tag name="MH_ORDER" val="Straight Connector 13"/>
</p:tagLst>
</file>

<file path=ppt/tags/tag20.xml><?xml version="1.0" encoding="utf-8"?>
<p:tagLst xmlns:p="http://schemas.openxmlformats.org/presentationml/2006/main">
  <p:tag name="MH" val="20150923170952"/>
  <p:tag name="MH_LIBRARY" val="GRAPHIC"/>
  <p:tag name="MH_ORDER" val="Right Triangle 9"/>
</p:tagLst>
</file>

<file path=ppt/tags/tag21.xml><?xml version="1.0" encoding="utf-8"?>
<p:tagLst xmlns:p="http://schemas.openxmlformats.org/presentationml/2006/main">
  <p:tag name="MH" val="20150923170952"/>
  <p:tag name="MH_LIBRARY" val="GRAPHIC"/>
  <p:tag name="MH_ORDER" val="Straight Connector 10"/>
</p:tagLst>
</file>

<file path=ppt/tags/tag22.xml><?xml version="1.0" encoding="utf-8"?>
<p:tagLst xmlns:p="http://schemas.openxmlformats.org/presentationml/2006/main">
  <p:tag name="MH" val="20150923170952"/>
  <p:tag name="MH_LIBRARY" val="GRAPHIC"/>
  <p:tag name="MH_ORDER" val="Straight Connector 11"/>
</p:tagLst>
</file>

<file path=ppt/tags/tag23.xml><?xml version="1.0" encoding="utf-8"?>
<p:tagLst xmlns:p="http://schemas.openxmlformats.org/presentationml/2006/main">
  <p:tag name="MH" val="20150923170952"/>
  <p:tag name="MH_LIBRARY" val="GRAPHIC"/>
  <p:tag name="MH_ORDER" val="Straight Connector 12"/>
</p:tagLst>
</file>

<file path=ppt/tags/tag24.xml><?xml version="1.0" encoding="utf-8"?>
<p:tagLst xmlns:p="http://schemas.openxmlformats.org/presentationml/2006/main">
  <p:tag name="MH" val="20150923170952"/>
  <p:tag name="MH_LIBRARY" val="GRAPHIC"/>
  <p:tag name="MH_ORDER" val="Straight Connector 13"/>
</p:tagLst>
</file>

<file path=ppt/tags/tag25.xml><?xml version="1.0" encoding="utf-8"?>
<p:tagLst xmlns:p="http://schemas.openxmlformats.org/presentationml/2006/main">
  <p:tag name="KSO_WM_TAG_VERSION" val="1.0"/>
  <p:tag name="KSO_WM_TEMPLATE_CATEGORY" val="custom"/>
  <p:tag name="KSO_WM_TEMPLATE_INDEX" val="160546"/>
</p:tagLst>
</file>

<file path=ppt/tags/tag26.xml><?xml version="1.0" encoding="utf-8"?>
<p:tagLst xmlns:p="http://schemas.openxmlformats.org/presentationml/2006/main">
  <p:tag name="KSO_WM_TAG_VERSION" val="1.0"/>
  <p:tag name="KSO_WM_TEMPLATE_CATEGORY" val="custom"/>
  <p:tag name="KSO_WM_TEMPLATE_INDEX" val="160546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b"/>
  <p:tag name="KSO_WM_UNIT_INDEX" val="1"/>
  <p:tag name="KSO_WM_UNIT_ID" val="custom160546_1*b*1"/>
  <p:tag name="KSO_WM_UNIT_CLEAR" val="1"/>
  <p:tag name="KSO_WM_UNIT_LAYERLEVEL" val="1"/>
  <p:tag name="KSO_WM_UNIT_VALUE" val="2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9.xml><?xml version="1.0" encoding="utf-8"?>
<p:tagLst xmlns:p="http://schemas.openxmlformats.org/presentationml/2006/main">
  <p:tag name="KSO_WM_TEMPLATE_THUMBS_INDEX" val="1、4、5、9、12、17、22、27、28、29"/>
  <p:tag name="KSO_WM_TEMPLATE_CATEGORY" val="custom"/>
  <p:tag name="KSO_WM_TEMPLATE_INDEX" val="160546"/>
  <p:tag name="KSO_WM_TAG_VERSION" val="1.0"/>
  <p:tag name="KSO_WM_SLIDE_ID" val="custom16054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3.xml><?xml version="1.0" encoding="utf-8"?>
<p:tagLst xmlns:p="http://schemas.openxmlformats.org/presentationml/2006/main">
  <p:tag name="MH" val="20150923172202"/>
  <p:tag name="MH_LIBRARY" val="GRAPHIC"/>
  <p:tag name="MH_ORDER" val="Isosceles Triangle 18"/>
</p:tagLst>
</file>

<file path=ppt/tags/tag30.xml><?xml version="1.0" encoding="utf-8"?>
<p:tagLst xmlns:p="http://schemas.openxmlformats.org/presentationml/2006/main">
  <p:tag name="KSO_WM_TEMPLATE_CATEGORY" val="custom"/>
  <p:tag name="KSO_WM_TEMPLATE_INDEX" val="160546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2*a*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f"/>
  <p:tag name="KSO_WM_UNIT_INDEX" val="1"/>
  <p:tag name="KSO_WM_UNIT_ID" val="custom160546_2*f*1"/>
  <p:tag name="KSO_WM_UNIT_CLEAR" val="1"/>
  <p:tag name="KSO_WM_UNIT_LAYERLEVEL" val="1"/>
  <p:tag name="KSO_WM_UNIT_VALUE" val="429"/>
  <p:tag name="KSO_WM_UNIT_HIGHLIGHT" val="0"/>
  <p:tag name="KSO_WM_UNIT_COMPATIBLE" val="0"/>
  <p:tag name="KSO_WM_UNIT_PRESET_TEXT_INDEX" val="5"/>
  <p:tag name="KSO_WM_UNIT_PRESET_TEXT_LEN" val="232"/>
</p:tagLst>
</file>

<file path=ppt/tags/tag33.xml><?xml version="1.0" encoding="utf-8"?>
<p:tagLst xmlns:p="http://schemas.openxmlformats.org/presentationml/2006/main">
  <p:tag name="MH_TYPE" val="#NeiR#"/>
  <p:tag name="MH_NUMBER" val="1"/>
  <p:tag name="MH_CATEGORY" val="#QiTTB#"/>
  <p:tag name="MH_LAYOUT" val="Text"/>
  <p:tag name="MH" val="20151026160412"/>
  <p:tag name="MH_LIBRARY" val="GRAPHIC"/>
  <p:tag name="KSO_WM_TEMPLATE_CATEGORY" val="custom"/>
  <p:tag name="KSO_WM_TEMPLATE_INDEX" val="160546"/>
  <p:tag name="KSO_WM_TAG_VERSION" val="1.0"/>
  <p:tag name="KSO_WM_SLIDE_ID" val="custom16054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f"/>
  <p:tag name="KSO_WM_UNIT_INDEX" val="1"/>
  <p:tag name="KSO_WM_UNIT_ID" val="custom160546_13*f*1"/>
  <p:tag name="KSO_WM_UNIT_CLEAR" val="1"/>
  <p:tag name="KSO_WM_UNIT_LAYERLEVEL" val="1"/>
  <p:tag name="KSO_WM_UNIT_VALUE" val="462"/>
  <p:tag name="KSO_WM_UNIT_HIGHLIGHT" val="0"/>
  <p:tag name="KSO_WM_UNIT_COMPATIBLE" val="0"/>
  <p:tag name="KSO_WM_UNIT_PRESET_TEXT_INDEX" val="4"/>
  <p:tag name="KSO_WM_UNIT_PRESET_TEXT_LEN" val="220"/>
</p:tagLst>
</file>

<file path=ppt/tags/tag36.xml><?xml version="1.0" encoding="utf-8"?>
<p:tagLst xmlns:p="http://schemas.openxmlformats.org/presentationml/2006/main">
  <p:tag name="MH_TYPE" val="#NeiR#"/>
  <p:tag name="MH_NUMBER" val="1"/>
  <p:tag name="MH_CATEGORY" val="#QiTTB#"/>
  <p:tag name="MH_LAYOUT" val="Desc"/>
  <p:tag name="MH" val="20151028110923"/>
  <p:tag name="MH_LIBRARY" val="GRAPHIC"/>
  <p:tag name="KSO_WM_TEMPLATE_CATEGORY" val="custom"/>
  <p:tag name="KSO_WM_TEMPLATE_INDEX" val="160546"/>
  <p:tag name="KSO_WM_TAG_VERSION" val="1.0"/>
  <p:tag name="KSO_WM_SLIDE_ID" val="custom16054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66"/>
</p:tagLst>
</file>

<file path=ppt/tags/tag37.xml><?xml version="1.0" encoding="utf-8"?>
<p:tagLst xmlns:p="http://schemas.openxmlformats.org/presentationml/2006/main">
  <p:tag name="KSO_WM_TEMPLATE_CATEGORY" val="custom"/>
  <p:tag name="KSO_WM_TEMPLATE_INDEX" val="160546"/>
</p:tagLst>
</file>

<file path=ppt/tags/tag38.xml><?xml version="1.0" encoding="utf-8"?>
<p:tagLst xmlns:p="http://schemas.openxmlformats.org/presentationml/2006/main">
  <p:tag name="KSO_WM_TEMPLATE_CATEGORY" val="custom"/>
  <p:tag name="KSO_WM_TEMPLATE_INDEX" val="160546"/>
</p:tagLst>
</file>

<file path=ppt/tags/tag39.xml><?xml version="1.0" encoding="utf-8"?>
<p:tagLst xmlns:p="http://schemas.openxmlformats.org/presentationml/2006/main">
  <p:tag name="KSO_WM_TEMPLATE_CATEGORY" val="custom"/>
  <p:tag name="KSO_WM_TEMPLATE_INDEX" val="160546"/>
</p:tagLst>
</file>

<file path=ppt/tags/tag4.xml><?xml version="1.0" encoding="utf-8"?>
<p:tagLst xmlns:p="http://schemas.openxmlformats.org/presentationml/2006/main">
  <p:tag name="MH" val="20150923172202"/>
  <p:tag name="MH_LIBRARY" val="GRAPHIC"/>
  <p:tag name="MH_ORDER" val="Isosceles Triangle 19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f"/>
  <p:tag name="KSO_WM_UNIT_INDEX" val="1"/>
  <p:tag name="KSO_WM_UNIT_ID" val="custom160546_13*f*1"/>
  <p:tag name="KSO_WM_UNIT_CLEAR" val="1"/>
  <p:tag name="KSO_WM_UNIT_LAYERLEVEL" val="1"/>
  <p:tag name="KSO_WM_UNIT_VALUE" val="462"/>
  <p:tag name="KSO_WM_UNIT_HIGHLIGHT" val="0"/>
  <p:tag name="KSO_WM_UNIT_COMPATIBLE" val="0"/>
  <p:tag name="KSO_WM_UNIT_PRESET_TEXT_INDEX" val="4"/>
  <p:tag name="KSO_WM_UNIT_PRESET_TEXT_LEN" val="220"/>
</p:tagLst>
</file>

<file path=ppt/tags/tag42.xml><?xml version="1.0" encoding="utf-8"?>
<p:tagLst xmlns:p="http://schemas.openxmlformats.org/presentationml/2006/main">
  <p:tag name="MH_TYPE" val="#NeiR#"/>
  <p:tag name="MH_NUMBER" val="1"/>
  <p:tag name="MH_CATEGORY" val="#QiTTB#"/>
  <p:tag name="MH_LAYOUT" val="Desc"/>
  <p:tag name="MH" val="20151028110923"/>
  <p:tag name="MH_LIBRARY" val="GRAPHIC"/>
  <p:tag name="KSO_WM_TEMPLATE_CATEGORY" val="custom"/>
  <p:tag name="KSO_WM_TEMPLATE_INDEX" val="160546"/>
  <p:tag name="KSO_WM_TAG_VERSION" val="1.0"/>
  <p:tag name="KSO_WM_SLIDE_ID" val="custom16054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66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f"/>
  <p:tag name="KSO_WM_UNIT_INDEX" val="1"/>
  <p:tag name="KSO_WM_UNIT_ID" val="custom160546_13*f*1"/>
  <p:tag name="KSO_WM_UNIT_CLEAR" val="1"/>
  <p:tag name="KSO_WM_UNIT_LAYERLEVEL" val="1"/>
  <p:tag name="KSO_WM_UNIT_VALUE" val="462"/>
  <p:tag name="KSO_WM_UNIT_HIGHLIGHT" val="0"/>
  <p:tag name="KSO_WM_UNIT_COMPATIBLE" val="0"/>
  <p:tag name="KSO_WM_UNIT_PRESET_TEXT_INDEX" val="4"/>
  <p:tag name="KSO_WM_UNIT_PRESET_TEXT_LEN" val="220"/>
</p:tagLst>
</file>

<file path=ppt/tags/tag45.xml><?xml version="1.0" encoding="utf-8"?>
<p:tagLst xmlns:p="http://schemas.openxmlformats.org/presentationml/2006/main">
  <p:tag name="MH_TYPE" val="#NeiR#"/>
  <p:tag name="MH_NUMBER" val="1"/>
  <p:tag name="MH_CATEGORY" val="#QiTTB#"/>
  <p:tag name="MH_LAYOUT" val="Desc"/>
  <p:tag name="MH" val="20151028110923"/>
  <p:tag name="MH_LIBRARY" val="GRAPHIC"/>
  <p:tag name="KSO_WM_TEMPLATE_CATEGORY" val="custom"/>
  <p:tag name="KSO_WM_TEMPLATE_INDEX" val="160546"/>
  <p:tag name="KSO_WM_TAG_VERSION" val="1.0"/>
  <p:tag name="KSO_WM_SLIDE_ID" val="custom16054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66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f"/>
  <p:tag name="KSO_WM_UNIT_INDEX" val="1"/>
  <p:tag name="KSO_WM_UNIT_ID" val="custom160546_13*f*1"/>
  <p:tag name="KSO_WM_UNIT_CLEAR" val="1"/>
  <p:tag name="KSO_WM_UNIT_LAYERLEVEL" val="1"/>
  <p:tag name="KSO_WM_UNIT_VALUE" val="462"/>
  <p:tag name="KSO_WM_UNIT_HIGHLIGHT" val="0"/>
  <p:tag name="KSO_WM_UNIT_COMPATIBLE" val="0"/>
  <p:tag name="KSO_WM_UNIT_PRESET_TEXT_INDEX" val="4"/>
  <p:tag name="KSO_WM_UNIT_PRESET_TEXT_LEN" val="220"/>
</p:tagLst>
</file>

<file path=ppt/tags/tag48.xml><?xml version="1.0" encoding="utf-8"?>
<p:tagLst xmlns:p="http://schemas.openxmlformats.org/presentationml/2006/main">
  <p:tag name="MH_TYPE" val="#NeiR#"/>
  <p:tag name="MH_NUMBER" val="1"/>
  <p:tag name="MH_CATEGORY" val="#QiTTB#"/>
  <p:tag name="MH_LAYOUT" val="Desc"/>
  <p:tag name="MH" val="20151028110923"/>
  <p:tag name="MH_LIBRARY" val="GRAPHIC"/>
  <p:tag name="KSO_WM_TEMPLATE_CATEGORY" val="custom"/>
  <p:tag name="KSO_WM_TEMPLATE_INDEX" val="160546"/>
  <p:tag name="KSO_WM_TAG_VERSION" val="1.0"/>
  <p:tag name="KSO_WM_SLIDE_ID" val="custom16054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66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a"/>
  <p:tag name="KSO_WM_UNIT_INDEX" val="1"/>
  <p:tag name="KSO_WM_UNIT_ID" val="custom160546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p="http://schemas.openxmlformats.org/presentationml/2006/main">
  <p:tag name="MH" val="20150923172202"/>
  <p:tag name="MH_LIBRARY" val="GRAPHIC"/>
  <p:tag name="MH_ORDER" val="Isosceles Triangle 20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46"/>
  <p:tag name="KSO_WM_UNIT_TYPE" val="f"/>
  <p:tag name="KSO_WM_UNIT_INDEX" val="1"/>
  <p:tag name="KSO_WM_UNIT_ID" val="custom160546_13*f*1"/>
  <p:tag name="KSO_WM_UNIT_CLEAR" val="1"/>
  <p:tag name="KSO_WM_UNIT_LAYERLEVEL" val="1"/>
  <p:tag name="KSO_WM_UNIT_VALUE" val="462"/>
  <p:tag name="KSO_WM_UNIT_HIGHLIGHT" val="0"/>
  <p:tag name="KSO_WM_UNIT_COMPATIBLE" val="0"/>
  <p:tag name="KSO_WM_UNIT_PRESET_TEXT_INDEX" val="4"/>
  <p:tag name="KSO_WM_UNIT_PRESET_TEXT_LEN" val="220"/>
</p:tagLst>
</file>

<file path=ppt/tags/tag51.xml><?xml version="1.0" encoding="utf-8"?>
<p:tagLst xmlns:p="http://schemas.openxmlformats.org/presentationml/2006/main">
  <p:tag name="MH_TYPE" val="#NeiR#"/>
  <p:tag name="MH_NUMBER" val="1"/>
  <p:tag name="MH_CATEGORY" val="#QiTTB#"/>
  <p:tag name="MH_LAYOUT" val="Desc"/>
  <p:tag name="MH" val="20151028110923"/>
  <p:tag name="MH_LIBRARY" val="GRAPHIC"/>
  <p:tag name="KSO_WM_TEMPLATE_CATEGORY" val="custom"/>
  <p:tag name="KSO_WM_TEMPLATE_INDEX" val="160546"/>
  <p:tag name="KSO_WM_TAG_VERSION" val="1.0"/>
  <p:tag name="KSO_WM_SLIDE_ID" val="custom16054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66"/>
</p:tagLst>
</file>

<file path=ppt/tags/tag6.xml><?xml version="1.0" encoding="utf-8"?>
<p:tagLst xmlns:p="http://schemas.openxmlformats.org/presentationml/2006/main">
  <p:tag name="MH" val="20150923172202"/>
  <p:tag name="MH_LIBRARY" val="GRAPHIC"/>
  <p:tag name="MH_ORDER" val="Isosceles Triangle 21"/>
</p:tagLst>
</file>

<file path=ppt/tags/tag7.xml><?xml version="1.0" encoding="utf-8"?>
<p:tagLst xmlns:p="http://schemas.openxmlformats.org/presentationml/2006/main">
  <p:tag name="MH" val="20150923172202"/>
  <p:tag name="MH_LIBRARY" val="GRAPHIC"/>
  <p:tag name="MH_ORDER" val="Isosceles Triangle 22"/>
</p:tagLst>
</file>

<file path=ppt/tags/tag8.xml><?xml version="1.0" encoding="utf-8"?>
<p:tagLst xmlns:p="http://schemas.openxmlformats.org/presentationml/2006/main">
  <p:tag name="MH" val="20150923172202"/>
  <p:tag name="MH_LIBRARY" val="GRAPHIC"/>
  <p:tag name="MH_ORDER" val="Oval 23"/>
</p:tagLst>
</file>

<file path=ppt/tags/tag9.xml><?xml version="1.0" encoding="utf-8"?>
<p:tagLst xmlns:p="http://schemas.openxmlformats.org/presentationml/2006/main">
  <p:tag name="MH" val="20150923172202"/>
  <p:tag name="MH_LIBRARY" val="GRAPHIC"/>
  <p:tag name="MH_ORDER" val="Oval 24"/>
</p:tagLst>
</file>

<file path=ppt/theme/theme1.xml><?xml version="1.0" encoding="utf-8"?>
<a:theme xmlns:a="http://schemas.openxmlformats.org/drawingml/2006/main" name="8_Office 主题">
  <a:themeElements>
    <a:clrScheme name="160546">
      <a:dk1>
        <a:srgbClr val="7F7F7F"/>
      </a:dk1>
      <a:lt1>
        <a:srgbClr val="FFFFFF"/>
      </a:lt1>
      <a:dk2>
        <a:srgbClr val="438AD7"/>
      </a:dk2>
      <a:lt2>
        <a:srgbClr val="DBEFF9"/>
      </a:lt2>
      <a:accent1>
        <a:srgbClr val="018BE9"/>
      </a:accent1>
      <a:accent2>
        <a:srgbClr val="FFC000"/>
      </a:accent2>
      <a:accent3>
        <a:srgbClr val="00B0F0"/>
      </a:accent3>
      <a:accent4>
        <a:srgbClr val="A5C249"/>
      </a:accent4>
      <a:accent5>
        <a:srgbClr val="009DD9"/>
      </a:accent5>
      <a:accent6>
        <a:srgbClr val="F49100"/>
      </a:accent6>
      <a:hlink>
        <a:srgbClr val="C764EE"/>
      </a:hlink>
      <a:folHlink>
        <a:srgbClr val="85DFD0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918</Words>
  <Application>WPS 演示</Application>
  <PresentationFormat>宽屏</PresentationFormat>
  <Paragraphs>201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幼圆</vt:lpstr>
      <vt:lpstr>华文琥珀</vt:lpstr>
      <vt:lpstr>Calibri</vt:lpstr>
      <vt:lpstr>黑体</vt:lpstr>
      <vt:lpstr>微软雅黑</vt:lpstr>
      <vt:lpstr>8_Office 主题</vt:lpstr>
      <vt:lpstr>数据查询问题 </vt:lpstr>
      <vt:lpstr>原因？</vt:lpstr>
      <vt:lpstr>PowerPoint 演示文稿</vt:lpstr>
      <vt:lpstr>数据种类</vt:lpstr>
      <vt:lpstr>PowerPoint 演示文稿</vt:lpstr>
      <vt:lpstr>PowerPoint 演示文稿</vt:lpstr>
      <vt:lpstr>PowerPoint 演示文稿</vt:lpstr>
      <vt:lpstr>数据查询的方案</vt:lpstr>
      <vt:lpstr>毛利数据</vt:lpstr>
      <vt:lpstr>销售数据</vt:lpstr>
      <vt:lpstr>库存数据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2017-06-05T05:39:00Z</dcterms:created>
  <dcterms:modified xsi:type="dcterms:W3CDTF">2017-06-06T02:48:33Z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